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matic SC" pitchFamily="2" charset="-79"/>
      <p:regular r:id="rId27"/>
      <p:bold r:id="rId28"/>
    </p:embeddedFont>
    <p:embeddedFont>
      <p:font typeface="Roboto" panose="02000000000000000000" pitchFamily="2" charset="0"/>
      <p:regular r:id="rId29"/>
      <p:bold r:id="rId30"/>
      <p:italic r:id="rId31"/>
      <p:boldItalic r:id="rId32"/>
    </p:embeddedFont>
    <p:embeddedFont>
      <p:font typeface="Source Code Pro" panose="020B050903040302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84ac81b03_0_1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84ac81b03_0_1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84ac81b03_0_1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84ac81b03_0_1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84ac81b03_0_1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84ac81b03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831778dc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831778d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831778dc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831778dc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831778dc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831778dc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831778dc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831778dc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831778dc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1831778d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831778dc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831778dc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831778dc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831778dc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1831778dc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1831778dc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831778dc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831778dc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831778dc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831778dc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831778dc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831778dc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831778dc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831778dc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831778dc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831778dc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831778dc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831778dc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831778dc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1831778dc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84ac81b03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84ac81b03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84ac81b03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84ac81b03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84ac81b03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84ac81b03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84ac81b03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84ac81b03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84ac81b0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84ac81b0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111625" y="571700"/>
            <a:ext cx="88644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t>Text Analytics and Machine Learning with Spark</a:t>
            </a:r>
            <a:endParaRPr sz="4800"/>
          </a:p>
        </p:txBody>
      </p:sp>
      <p:sp>
        <p:nvSpPr>
          <p:cNvPr id="57" name="Google Shape;57;p13"/>
          <p:cNvSpPr txBox="1">
            <a:spLocks noGrp="1"/>
          </p:cNvSpPr>
          <p:nvPr>
            <p:ph type="subTitle" idx="1"/>
          </p:nvPr>
        </p:nvSpPr>
        <p:spPr>
          <a:xfrm>
            <a:off x="5413225" y="3580175"/>
            <a:ext cx="3432000" cy="1231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700"/>
              <a:t>Submitted by-</a:t>
            </a:r>
            <a:endParaRPr sz="1700"/>
          </a:p>
          <a:p>
            <a:pPr marL="0" lvl="0" indent="0" algn="ctr" rtl="0">
              <a:spcBef>
                <a:spcPts val="0"/>
              </a:spcBef>
              <a:spcAft>
                <a:spcPts val="0"/>
              </a:spcAft>
              <a:buNone/>
            </a:pPr>
            <a:r>
              <a:rPr lang="en" sz="1700"/>
              <a:t>Aditya Pathania</a:t>
            </a:r>
            <a:endParaRPr sz="1700"/>
          </a:p>
          <a:p>
            <a:pPr marL="0" lvl="0" indent="0" algn="ctr" rtl="0">
              <a:spcBef>
                <a:spcPts val="0"/>
              </a:spcBef>
              <a:spcAft>
                <a:spcPts val="0"/>
              </a:spcAft>
              <a:buNone/>
            </a:pPr>
            <a:r>
              <a:rPr lang="en" sz="1700"/>
              <a:t>A21002</a:t>
            </a:r>
            <a:endParaRPr sz="1700"/>
          </a:p>
        </p:txBody>
      </p:sp>
      <p:sp>
        <p:nvSpPr>
          <p:cNvPr id="58" name="Google Shape;58;p13"/>
          <p:cNvSpPr txBox="1"/>
          <p:nvPr/>
        </p:nvSpPr>
        <p:spPr>
          <a:xfrm>
            <a:off x="269725" y="3711125"/>
            <a:ext cx="3432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Source Code Pro"/>
                <a:ea typeface="Source Code Pro"/>
                <a:cs typeface="Source Code Pro"/>
                <a:sym typeface="Source Code Pro"/>
              </a:rPr>
              <a:t>Submitted to-</a:t>
            </a:r>
            <a:endParaRPr sz="1700" b="1">
              <a:latin typeface="Source Code Pro"/>
              <a:ea typeface="Source Code Pro"/>
              <a:cs typeface="Source Code Pro"/>
              <a:sym typeface="Source Code Pro"/>
            </a:endParaRPr>
          </a:p>
          <a:p>
            <a:pPr marL="0" lvl="0" indent="0" algn="l" rtl="0">
              <a:spcBef>
                <a:spcPts val="0"/>
              </a:spcBef>
              <a:spcAft>
                <a:spcPts val="0"/>
              </a:spcAft>
              <a:buNone/>
            </a:pPr>
            <a:r>
              <a:rPr lang="en" sz="1700" b="1">
                <a:latin typeface="Source Code Pro"/>
                <a:ea typeface="Source Code Pro"/>
                <a:cs typeface="Source Code Pro"/>
                <a:sym typeface="Source Code Pro"/>
              </a:rPr>
              <a:t>Praxis Business School</a:t>
            </a:r>
            <a:endParaRPr sz="1700" b="1">
              <a:latin typeface="Source Code Pro"/>
              <a:ea typeface="Source Code Pro"/>
              <a:cs typeface="Source Code Pro"/>
              <a:sym typeface="Source Code Pro"/>
            </a:endParaRPr>
          </a:p>
          <a:p>
            <a:pPr marL="0" lvl="0" indent="0" algn="l" rtl="0">
              <a:spcBef>
                <a:spcPts val="0"/>
              </a:spcBef>
              <a:spcAft>
                <a:spcPts val="0"/>
              </a:spcAft>
              <a:buNone/>
            </a:pPr>
            <a:r>
              <a:rPr lang="en" sz="1700" b="1">
                <a:latin typeface="Source Code Pro"/>
                <a:ea typeface="Source Code Pro"/>
                <a:cs typeface="Source Code Pro"/>
                <a:sym typeface="Source Code Pro"/>
              </a:rPr>
              <a:t>Dr. Prithwis Mukerjee</a:t>
            </a:r>
            <a:endParaRPr sz="1700" b="1">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Word cloud / each author	</a:t>
            </a:r>
            <a:endParaRPr/>
          </a:p>
        </p:txBody>
      </p:sp>
      <p:sp>
        <p:nvSpPr>
          <p:cNvPr id="113" name="Google Shape;113;p22"/>
          <p:cNvSpPr txBox="1">
            <a:spLocks noGrp="1"/>
          </p:cNvSpPr>
          <p:nvPr>
            <p:ph type="body" idx="1"/>
          </p:nvPr>
        </p:nvSpPr>
        <p:spPr>
          <a:xfrm>
            <a:off x="311700" y="1228675"/>
            <a:ext cx="8520600" cy="385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Now as we know we are looking to work for the word cloud with the token vector created but the main issue is - </a:t>
            </a:r>
            <a:endParaRPr sz="1400">
              <a:latin typeface="Arial"/>
              <a:ea typeface="Arial"/>
              <a:cs typeface="Arial"/>
              <a:sym typeface="Arial"/>
            </a:endParaRPr>
          </a:p>
          <a:p>
            <a:pPr marL="0" lvl="0" indent="0" algn="l" rtl="0">
              <a:spcBef>
                <a:spcPts val="1200"/>
              </a:spcBef>
              <a:spcAft>
                <a:spcPts val="0"/>
              </a:spcAft>
              <a:buNone/>
            </a:pPr>
            <a:r>
              <a:rPr lang="en" sz="1400">
                <a:solidFill>
                  <a:schemeClr val="accent1"/>
                </a:solidFill>
                <a:latin typeface="Arial"/>
                <a:ea typeface="Arial"/>
                <a:cs typeface="Arial"/>
                <a:sym typeface="Arial"/>
              </a:rPr>
              <a:t>We need to apply a series of Spark functions to get all the tokens for a given author:Each row in the Dataframe is a token array. So, when we group by each author, we collect tokens as an array of arrays using collect_list function for each author. And, then finally flatten out the array of arrays into one array using flatten function and collect them into the all_tokens column.</a:t>
            </a:r>
            <a:endParaRPr sz="1400">
              <a:solidFill>
                <a:schemeClr val="accent1"/>
              </a:solidFill>
              <a:latin typeface="Arial"/>
              <a:ea typeface="Arial"/>
              <a:cs typeface="Arial"/>
              <a:sym typeface="Arial"/>
            </a:endParaRPr>
          </a:p>
          <a:p>
            <a:pPr marL="0" lvl="0" indent="0" algn="l" rtl="0">
              <a:spcBef>
                <a:spcPts val="600"/>
              </a:spcBef>
              <a:spcAft>
                <a:spcPts val="0"/>
              </a:spcAft>
              <a:buNone/>
            </a:pPr>
            <a:endParaRPr sz="1400">
              <a:solidFill>
                <a:schemeClr val="accent1"/>
              </a:solidFill>
              <a:latin typeface="Arial"/>
              <a:ea typeface="Arial"/>
              <a:cs typeface="Arial"/>
              <a:sym typeface="Arial"/>
            </a:endParaRPr>
          </a:p>
          <a:p>
            <a:pPr marL="0" lvl="0" indent="0" algn="l" rtl="0">
              <a:spcBef>
                <a:spcPts val="600"/>
              </a:spcBef>
              <a:spcAft>
                <a:spcPts val="0"/>
              </a:spcAft>
              <a:buNone/>
            </a:pPr>
            <a:endParaRPr sz="1400">
              <a:solidFill>
                <a:schemeClr val="accent1"/>
              </a:solidFill>
              <a:latin typeface="Arial"/>
              <a:ea typeface="Arial"/>
              <a:cs typeface="Arial"/>
              <a:sym typeface="Arial"/>
            </a:endParaRPr>
          </a:p>
          <a:p>
            <a:pPr marL="0" lvl="0" indent="0" algn="l" rtl="0">
              <a:spcBef>
                <a:spcPts val="600"/>
              </a:spcBef>
              <a:spcAft>
                <a:spcPts val="0"/>
              </a:spcAft>
              <a:buNone/>
            </a:pPr>
            <a:endParaRPr sz="1400">
              <a:solidFill>
                <a:schemeClr val="accent1"/>
              </a:solidFill>
              <a:latin typeface="Arial"/>
              <a:ea typeface="Arial"/>
              <a:cs typeface="Arial"/>
              <a:sym typeface="Arial"/>
            </a:endParaRPr>
          </a:p>
          <a:p>
            <a:pPr marL="0" lvl="0" indent="0" algn="l" rtl="0">
              <a:spcBef>
                <a:spcPts val="600"/>
              </a:spcBef>
              <a:spcAft>
                <a:spcPts val="600"/>
              </a:spcAft>
              <a:buNone/>
            </a:pPr>
            <a:r>
              <a:rPr lang="en" sz="1400">
                <a:solidFill>
                  <a:schemeClr val="accent1"/>
                </a:solidFill>
                <a:latin typeface="Arial"/>
                <a:ea typeface="Arial"/>
                <a:cs typeface="Arial"/>
                <a:sym typeface="Arial"/>
              </a:rPr>
              <a:t>This is how group by was used to gather all the array of tokens by each user then the main step was to create a word cloud</a:t>
            </a:r>
            <a:endParaRPr sz="1400">
              <a:solidFill>
                <a:schemeClr val="accent1"/>
              </a:solidFill>
              <a:latin typeface="Arial"/>
              <a:ea typeface="Arial"/>
              <a:cs typeface="Arial"/>
              <a:sym typeface="Arial"/>
            </a:endParaRPr>
          </a:p>
        </p:txBody>
      </p:sp>
      <p:pic>
        <p:nvPicPr>
          <p:cNvPr id="114" name="Google Shape;114;p22"/>
          <p:cNvPicPr preferRelativeResize="0"/>
          <p:nvPr/>
        </p:nvPicPr>
        <p:blipFill>
          <a:blip r:embed="rId3">
            <a:alphaModFix/>
          </a:blip>
          <a:stretch>
            <a:fillRect/>
          </a:stretch>
        </p:blipFill>
        <p:spPr>
          <a:xfrm>
            <a:off x="367725" y="2728625"/>
            <a:ext cx="6589051" cy="127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Word cloud-eap</a:t>
            </a:r>
            <a:endParaRPr/>
          </a:p>
        </p:txBody>
      </p:sp>
      <p:sp>
        <p:nvSpPr>
          <p:cNvPr id="120" name="Google Shape;120;p23"/>
          <p:cNvSpPr txBox="1">
            <a:spLocks noGrp="1"/>
          </p:cNvSpPr>
          <p:nvPr>
            <p:ph type="body" idx="1"/>
          </p:nvPr>
        </p:nvSpPr>
        <p:spPr>
          <a:xfrm>
            <a:off x="201700" y="291350"/>
            <a:ext cx="8630700" cy="48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This is the word cloud for EAP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His </a:t>
            </a:r>
            <a:r>
              <a:rPr lang="en" sz="1400">
                <a:solidFill>
                  <a:schemeClr val="accent1"/>
                </a:solidFill>
                <a:latin typeface="Arial"/>
                <a:ea typeface="Arial"/>
                <a:cs typeface="Arial"/>
                <a:sym typeface="Arial"/>
              </a:rPr>
              <a:t>works revolved around tales of mystery and the grisly and the grim. We can see the usage of body, head, heart in his works.</a:t>
            </a:r>
            <a:endParaRPr sz="1400">
              <a:solidFill>
                <a:schemeClr val="accent1"/>
              </a:solidFill>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pic>
        <p:nvPicPr>
          <p:cNvPr id="121" name="Google Shape;121;p23"/>
          <p:cNvPicPr preferRelativeResize="0"/>
          <p:nvPr/>
        </p:nvPicPr>
        <p:blipFill>
          <a:blip r:embed="rId3">
            <a:alphaModFix/>
          </a:blip>
          <a:stretch>
            <a:fillRect/>
          </a:stretch>
        </p:blipFill>
        <p:spPr>
          <a:xfrm>
            <a:off x="1032025" y="649925"/>
            <a:ext cx="6970049" cy="3175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235325" y="78450"/>
            <a:ext cx="8597100" cy="75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Word cloud-HPL</a:t>
            </a:r>
            <a:endParaRPr/>
          </a:p>
        </p:txBody>
      </p:sp>
      <p:sp>
        <p:nvSpPr>
          <p:cNvPr id="127" name="Google Shape;127;p24"/>
          <p:cNvSpPr txBox="1">
            <a:spLocks noGrp="1"/>
          </p:cNvSpPr>
          <p:nvPr>
            <p:ph type="body" idx="1"/>
          </p:nvPr>
        </p:nvSpPr>
        <p:spPr>
          <a:xfrm>
            <a:off x="121200" y="735600"/>
            <a:ext cx="8520600" cy="44079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2000">
              <a:latin typeface="Arial"/>
              <a:ea typeface="Arial"/>
              <a:cs typeface="Arial"/>
              <a:sym typeface="Arial"/>
            </a:endParaRPr>
          </a:p>
          <a:p>
            <a:pPr marL="0" lvl="0" indent="0" algn="l" rtl="0">
              <a:spcBef>
                <a:spcPts val="1200"/>
              </a:spcBef>
              <a:spcAft>
                <a:spcPts val="0"/>
              </a:spcAft>
              <a:buNone/>
            </a:pPr>
            <a:endParaRPr sz="2000">
              <a:latin typeface="Arial"/>
              <a:ea typeface="Arial"/>
              <a:cs typeface="Arial"/>
              <a:sym typeface="Arial"/>
            </a:endParaRPr>
          </a:p>
          <a:p>
            <a:pPr marL="0" lvl="0" indent="0" algn="l" rtl="0">
              <a:spcBef>
                <a:spcPts val="1200"/>
              </a:spcBef>
              <a:spcAft>
                <a:spcPts val="0"/>
              </a:spcAft>
              <a:buNone/>
            </a:pPr>
            <a:r>
              <a:rPr lang="en" sz="2000">
                <a:latin typeface="Arial"/>
                <a:ea typeface="Arial"/>
                <a:cs typeface="Arial"/>
                <a:sym typeface="Arial"/>
              </a:rPr>
              <a:t>This is what the word cloud for HPL , looks like </a:t>
            </a:r>
            <a:endParaRPr sz="2000">
              <a:latin typeface="Arial"/>
              <a:ea typeface="Arial"/>
              <a:cs typeface="Arial"/>
              <a:sym typeface="Arial"/>
            </a:endParaRPr>
          </a:p>
          <a:p>
            <a:pPr marL="0" lvl="0" indent="0" algn="l" rtl="0">
              <a:spcBef>
                <a:spcPts val="1200"/>
              </a:spcBef>
              <a:spcAft>
                <a:spcPts val="0"/>
              </a:spcAft>
              <a:buNone/>
            </a:pPr>
            <a:r>
              <a:rPr lang="en" sz="2000">
                <a:solidFill>
                  <a:schemeClr val="accent1"/>
                </a:solidFill>
                <a:latin typeface="Arial"/>
                <a:ea typeface="Arial"/>
                <a:cs typeface="Arial"/>
                <a:sym typeface="Arial"/>
              </a:rPr>
              <a:t>HP Lovecraft's works revolved around fictional mythology. We can see the usage of dream, eye, strange in his works</a:t>
            </a:r>
            <a:r>
              <a:rPr lang="en" sz="1350">
                <a:solidFill>
                  <a:schemeClr val="accent1"/>
                </a:solidFill>
                <a:latin typeface="Roboto"/>
                <a:ea typeface="Roboto"/>
                <a:cs typeface="Roboto"/>
                <a:sym typeface="Roboto"/>
              </a:rPr>
              <a:t>.</a:t>
            </a:r>
            <a:endParaRPr sz="1350">
              <a:solidFill>
                <a:schemeClr val="accent1"/>
              </a:solidFill>
              <a:latin typeface="Roboto"/>
              <a:ea typeface="Roboto"/>
              <a:cs typeface="Roboto"/>
              <a:sym typeface="Roboto"/>
            </a:endParaRPr>
          </a:p>
          <a:p>
            <a:pPr marL="0" lvl="0" indent="0" algn="l" rtl="0">
              <a:spcBef>
                <a:spcPts val="600"/>
              </a:spcBef>
              <a:spcAft>
                <a:spcPts val="0"/>
              </a:spcAft>
              <a:buNone/>
            </a:pPr>
            <a:endParaRPr sz="1400">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pic>
        <p:nvPicPr>
          <p:cNvPr id="128" name="Google Shape;128;p24"/>
          <p:cNvPicPr preferRelativeResize="0"/>
          <p:nvPr/>
        </p:nvPicPr>
        <p:blipFill>
          <a:blip r:embed="rId3">
            <a:alphaModFix/>
          </a:blip>
          <a:stretch>
            <a:fillRect/>
          </a:stretch>
        </p:blipFill>
        <p:spPr>
          <a:xfrm>
            <a:off x="1488700" y="829350"/>
            <a:ext cx="5459200" cy="277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41975"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Word cloud - mws</a:t>
            </a:r>
            <a:endParaRPr/>
          </a:p>
        </p:txBody>
      </p:sp>
      <p:sp>
        <p:nvSpPr>
          <p:cNvPr id="134" name="Google Shape;134;p25"/>
          <p:cNvSpPr txBox="1">
            <a:spLocks noGrp="1"/>
          </p:cNvSpPr>
          <p:nvPr>
            <p:ph type="body" idx="1"/>
          </p:nvPr>
        </p:nvSpPr>
        <p:spPr>
          <a:xfrm>
            <a:off x="41975" y="707800"/>
            <a:ext cx="8520600" cy="432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This is how the word cloud for MWS looks like-</a:t>
            </a:r>
            <a:endParaRPr sz="1400">
              <a:latin typeface="Arial"/>
              <a:ea typeface="Arial"/>
              <a:cs typeface="Arial"/>
              <a:sym typeface="Arial"/>
            </a:endParaRPr>
          </a:p>
          <a:p>
            <a:pPr marL="0" lvl="0" indent="0" algn="l" rtl="0">
              <a:spcBef>
                <a:spcPts val="1200"/>
              </a:spcBef>
              <a:spcAft>
                <a:spcPts val="0"/>
              </a:spcAft>
              <a:buNone/>
            </a:pPr>
            <a:r>
              <a:rPr lang="en" sz="1400">
                <a:solidFill>
                  <a:schemeClr val="accent1"/>
                </a:solidFill>
                <a:latin typeface="Arial"/>
                <a:ea typeface="Arial"/>
                <a:cs typeface="Arial"/>
                <a:sym typeface="Arial"/>
              </a:rPr>
              <a:t>Mary Shelley seemed to be a versatile author. I do not find any distinctive choice of words.</a:t>
            </a:r>
            <a:endParaRPr sz="1400">
              <a:solidFill>
                <a:schemeClr val="accent1"/>
              </a:solidFill>
              <a:latin typeface="Arial"/>
              <a:ea typeface="Arial"/>
              <a:cs typeface="Arial"/>
              <a:sym typeface="Arial"/>
            </a:endParaRPr>
          </a:p>
          <a:p>
            <a:pPr marL="0" lvl="0" indent="0" algn="l" rtl="0">
              <a:spcBef>
                <a:spcPts val="600"/>
              </a:spcBef>
              <a:spcAft>
                <a:spcPts val="1200"/>
              </a:spcAft>
              <a:buNone/>
            </a:pPr>
            <a:endParaRPr sz="1400">
              <a:latin typeface="Arial"/>
              <a:ea typeface="Arial"/>
              <a:cs typeface="Arial"/>
              <a:sym typeface="Arial"/>
            </a:endParaRPr>
          </a:p>
        </p:txBody>
      </p:sp>
      <p:pic>
        <p:nvPicPr>
          <p:cNvPr id="135" name="Google Shape;135;p25"/>
          <p:cNvPicPr preferRelativeResize="0"/>
          <p:nvPr/>
        </p:nvPicPr>
        <p:blipFill>
          <a:blip r:embed="rId3">
            <a:alphaModFix/>
          </a:blip>
          <a:stretch>
            <a:fillRect/>
          </a:stretch>
        </p:blipFill>
        <p:spPr>
          <a:xfrm>
            <a:off x="1739275" y="707800"/>
            <a:ext cx="4222677" cy="3217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Counting the tokens into hashed feature</a:t>
            </a:r>
            <a:endParaRPr/>
          </a:p>
        </p:txBody>
      </p:sp>
      <p:sp>
        <p:nvSpPr>
          <p:cNvPr id="141" name="Google Shape;141;p2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The main idea behind this was-</a:t>
            </a: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To identify the tokens and the stop words for each user</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Once identified count the number of tokens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The tokens count will only help us in the machine learning process</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Once have the count of tokens we save a new feature</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first did it manually and then created a vectorizer </a:t>
            </a: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The main vectorizer used in NLP is tfidf vectorizer</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endParaRPr sz="1400">
              <a:latin typeface="Arial"/>
              <a:ea typeface="Arial"/>
              <a:cs typeface="Arial"/>
              <a:sym typeface="Arial"/>
            </a:endParaRPr>
          </a:p>
        </p:txBody>
      </p:sp>
      <p:pic>
        <p:nvPicPr>
          <p:cNvPr id="142" name="Google Shape;142;p26"/>
          <p:cNvPicPr preferRelativeResize="0"/>
          <p:nvPr/>
        </p:nvPicPr>
        <p:blipFill>
          <a:blip r:embed="rId3">
            <a:alphaModFix/>
          </a:blip>
          <a:stretch>
            <a:fillRect/>
          </a:stretch>
        </p:blipFill>
        <p:spPr>
          <a:xfrm>
            <a:off x="384125" y="3497200"/>
            <a:ext cx="8375727" cy="145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107075"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Advanced tokenizer</a:t>
            </a:r>
            <a:endParaRPr/>
          </a:p>
          <a:p>
            <a:pPr marL="0" lvl="0" indent="0" algn="l" rtl="0">
              <a:spcBef>
                <a:spcPts val="0"/>
              </a:spcBef>
              <a:spcAft>
                <a:spcPts val="0"/>
              </a:spcAft>
              <a:buNone/>
            </a:pPr>
            <a:endParaRPr/>
          </a:p>
        </p:txBody>
      </p:sp>
      <p:sp>
        <p:nvSpPr>
          <p:cNvPr id="148" name="Google Shape;148;p27"/>
          <p:cNvSpPr txBox="1">
            <a:spLocks noGrp="1"/>
          </p:cNvSpPr>
          <p:nvPr>
            <p:ph type="body" idx="1"/>
          </p:nvPr>
        </p:nvSpPr>
        <p:spPr>
          <a:xfrm>
            <a:off x="107075" y="801000"/>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Instead of manually doing the tokens , we also have an option to build a custom word tokenizer it includes.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creating the word tokens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lemmetize the words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remove stop words and punctuation</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strip of html and digits.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count the number of punctuation in  the sentence</a:t>
            </a: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	-	count the number of words in the sentence</a:t>
            </a:r>
            <a:endParaRPr sz="1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0" y="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Advanced tokenizer output</a:t>
            </a:r>
            <a:endParaRPr/>
          </a:p>
        </p:txBody>
      </p:sp>
      <p:sp>
        <p:nvSpPr>
          <p:cNvPr id="154" name="Google Shape;154;p28"/>
          <p:cNvSpPr txBox="1">
            <a:spLocks noGrp="1"/>
          </p:cNvSpPr>
          <p:nvPr>
            <p:ph type="body" idx="1"/>
          </p:nvPr>
        </p:nvSpPr>
        <p:spPr>
          <a:xfrm>
            <a:off x="72175" y="595575"/>
            <a:ext cx="8906400" cy="4475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r>
              <a:rPr lang="en" sz="5600">
                <a:latin typeface="Arial"/>
                <a:ea typeface="Arial"/>
                <a:cs typeface="Arial"/>
                <a:sym typeface="Arial"/>
              </a:rPr>
              <a:t>This is how a custom function was build to separated out all the features mentioned in the previous slide</a:t>
            </a:r>
            <a:endParaRPr sz="5600">
              <a:latin typeface="Arial"/>
              <a:ea typeface="Arial"/>
              <a:cs typeface="Arial"/>
              <a:sym typeface="Arial"/>
            </a:endParaRPr>
          </a:p>
          <a:p>
            <a:pPr marL="0" lvl="0" indent="0" algn="l" rtl="0">
              <a:spcBef>
                <a:spcPts val="1200"/>
              </a:spcBef>
              <a:spcAft>
                <a:spcPts val="0"/>
              </a:spcAft>
              <a:buNone/>
            </a:pPr>
            <a:r>
              <a:rPr lang="en" sz="5600">
                <a:latin typeface="Arial"/>
                <a:ea typeface="Arial"/>
                <a:cs typeface="Arial"/>
                <a:sym typeface="Arial"/>
              </a:rPr>
              <a:t>The features separated will be used for the machine learning process</a:t>
            </a:r>
            <a:endParaRPr sz="5600">
              <a:latin typeface="Arial"/>
              <a:ea typeface="Arial"/>
              <a:cs typeface="Arial"/>
              <a:sym typeface="Arial"/>
            </a:endParaRPr>
          </a:p>
          <a:p>
            <a:pPr marL="0" lvl="0" indent="0" algn="l" rtl="0">
              <a:spcBef>
                <a:spcPts val="1200"/>
              </a:spcBef>
              <a:spcAft>
                <a:spcPts val="0"/>
              </a:spcAft>
              <a:buNone/>
            </a:pPr>
            <a:r>
              <a:rPr lang="en" sz="5600">
                <a:latin typeface="Arial"/>
                <a:ea typeface="Arial"/>
                <a:cs typeface="Arial"/>
                <a:sym typeface="Arial"/>
              </a:rPr>
              <a:t>The hashed features created were applied to test and train both , and then we used the machine learning for the modelling.</a:t>
            </a: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5" name="Google Shape;155;p28"/>
          <p:cNvPicPr preferRelativeResize="0"/>
          <p:nvPr/>
        </p:nvPicPr>
        <p:blipFill rotWithShape="1">
          <a:blip r:embed="rId3">
            <a:alphaModFix/>
          </a:blip>
          <a:srcRect l="-6004" t="-11120" r="-17299" b="-14823"/>
          <a:stretch/>
        </p:blipFill>
        <p:spPr>
          <a:xfrm>
            <a:off x="1517825" y="716175"/>
            <a:ext cx="4997277" cy="2866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61" name="Google Shape;161;p2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Once we have our hashed features separated as the new column in the table then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applied the transformation to the train the test set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	-	created the labels for the authors using String Indexer</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0- EAP , 1- MWS, 2 - HPL</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Once we have our labels separated </a:t>
            </a: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We created the table separately </a:t>
            </a:r>
            <a:endParaRPr sz="14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67" name="Google Shape;167;p30"/>
          <p:cNvSpPr txBox="1">
            <a:spLocks noGrp="1"/>
          </p:cNvSpPr>
          <p:nvPr>
            <p:ph type="body" idx="1"/>
          </p:nvPr>
        </p:nvSpPr>
        <p:spPr>
          <a:xfrm>
            <a:off x="111700" y="948950"/>
            <a:ext cx="8520600" cy="392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This is how our final dataset looked like , where we had text , author , tfidf_feautes , as discussed earlier the tfidf was used to count and separate the words </a:t>
            </a:r>
            <a:endParaRPr sz="1400">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pic>
        <p:nvPicPr>
          <p:cNvPr id="168" name="Google Shape;168;p30"/>
          <p:cNvPicPr preferRelativeResize="0"/>
          <p:nvPr/>
        </p:nvPicPr>
        <p:blipFill>
          <a:blip r:embed="rId3">
            <a:alphaModFix/>
          </a:blip>
          <a:stretch>
            <a:fillRect/>
          </a:stretch>
        </p:blipFill>
        <p:spPr>
          <a:xfrm>
            <a:off x="270738" y="1151925"/>
            <a:ext cx="8202524" cy="242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74" name="Google Shape;174;p31"/>
          <p:cNvSpPr txBox="1">
            <a:spLocks noGrp="1"/>
          </p:cNvSpPr>
          <p:nvPr>
            <p:ph type="body" idx="1"/>
          </p:nvPr>
        </p:nvSpPr>
        <p:spPr>
          <a:xfrm>
            <a:off x="311700" y="1228675"/>
            <a:ext cx="8520600" cy="3878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Arial"/>
              <a:buChar char="-"/>
            </a:pPr>
            <a:r>
              <a:rPr lang="en" sz="1400">
                <a:latin typeface="Arial"/>
                <a:ea typeface="Arial"/>
                <a:cs typeface="Arial"/>
                <a:sym typeface="Arial"/>
              </a:rPr>
              <a:t>Then we separated the test and the train set in the ratio-75:25</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The authors per each set had the ratio of </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The ratio for the labels were checked and used according to the validation set as well</a:t>
            </a:r>
            <a:endParaRPr sz="1400">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pic>
        <p:nvPicPr>
          <p:cNvPr id="175" name="Google Shape;175;p31"/>
          <p:cNvPicPr preferRelativeResize="0"/>
          <p:nvPr/>
        </p:nvPicPr>
        <p:blipFill>
          <a:blip r:embed="rId3">
            <a:alphaModFix/>
          </a:blip>
          <a:stretch>
            <a:fillRect/>
          </a:stretch>
        </p:blipFill>
        <p:spPr>
          <a:xfrm>
            <a:off x="857250" y="1833750"/>
            <a:ext cx="6219198" cy="218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 behind the problem</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The project of NLP was done , while I was studying for the Text analytics , I had done the project in the python after getting into the spark world , I tried to solve the problem in the spark itself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The idea of using NLP  and the text , Is different than the other machine learning models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The text analytics , can become a little complicated in times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The idea of the project was to identify the authors that might have written the text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will follow the approach of separating the words, tokens , stop words and then build our specific model</a:t>
            </a: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Then we will check our accuracy for our model  with the test set </a:t>
            </a:r>
            <a:endParaRPr sz="1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81" name="Google Shape;181;p32"/>
          <p:cNvSpPr txBox="1">
            <a:spLocks noGrp="1"/>
          </p:cNvSpPr>
          <p:nvPr>
            <p:ph type="body" idx="1"/>
          </p:nvPr>
        </p:nvSpPr>
        <p:spPr>
          <a:xfrm>
            <a:off x="63175" y="929450"/>
            <a:ext cx="8769000" cy="41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After all the data was prepared we then used the logistic regression model</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We took the label as the response variable , and the vectorized transformed input as tfidf_feautes for the x variable </a:t>
            </a:r>
            <a:endParaRPr sz="1400">
              <a:latin typeface="Arial"/>
              <a:ea typeface="Arial"/>
              <a:cs typeface="Arial"/>
              <a:sym typeface="Arial"/>
            </a:endParaRPr>
          </a:p>
        </p:txBody>
      </p:sp>
      <p:pic>
        <p:nvPicPr>
          <p:cNvPr id="182" name="Google Shape;182;p32"/>
          <p:cNvPicPr preferRelativeResize="0"/>
          <p:nvPr/>
        </p:nvPicPr>
        <p:blipFill>
          <a:blip r:embed="rId3">
            <a:alphaModFix/>
          </a:blip>
          <a:stretch>
            <a:fillRect/>
          </a:stretch>
        </p:blipFill>
        <p:spPr>
          <a:xfrm>
            <a:off x="311700" y="1652800"/>
            <a:ext cx="6580799" cy="257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88" name="Google Shape;188;p33"/>
          <p:cNvSpPr txBox="1">
            <a:spLocks noGrp="1"/>
          </p:cNvSpPr>
          <p:nvPr>
            <p:ph type="body" idx="1"/>
          </p:nvPr>
        </p:nvSpPr>
        <p:spPr>
          <a:xfrm>
            <a:off x="86100" y="976025"/>
            <a:ext cx="8520600" cy="405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Along with the prediction we also check the probability of text , that these count of the words can appear with such probability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are getting the predictions with the accuracy of 99 % at the training level of the data , our model has </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Actually learned well in the terms of training set </a:t>
            </a: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We will check this on our testing now .</a:t>
            </a:r>
            <a:endParaRPr sz="1400">
              <a:latin typeface="Arial"/>
              <a:ea typeface="Arial"/>
              <a:cs typeface="Arial"/>
              <a:sym typeface="Arial"/>
            </a:endParaRPr>
          </a:p>
        </p:txBody>
      </p:sp>
      <p:pic>
        <p:nvPicPr>
          <p:cNvPr id="189" name="Google Shape;189;p33"/>
          <p:cNvPicPr preferRelativeResize="0"/>
          <p:nvPr/>
        </p:nvPicPr>
        <p:blipFill>
          <a:blip r:embed="rId3">
            <a:alphaModFix/>
          </a:blip>
          <a:stretch>
            <a:fillRect/>
          </a:stretch>
        </p:blipFill>
        <p:spPr>
          <a:xfrm>
            <a:off x="311700" y="2073750"/>
            <a:ext cx="7775399" cy="1824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a:t>
            </a:r>
            <a:endParaRPr/>
          </a:p>
        </p:txBody>
      </p:sp>
      <p:sp>
        <p:nvSpPr>
          <p:cNvPr id="195" name="Google Shape;195;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used a mutliclass evaluator for the results and checked the f1 score</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got the f1 score of   99% at the training set and the score of 77 % the testing set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Out model has performed well on the terms of multi class in the dataset</a:t>
            </a:r>
            <a:endParaRPr sz="1400">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pic>
        <p:nvPicPr>
          <p:cNvPr id="196" name="Google Shape;196;p34"/>
          <p:cNvPicPr preferRelativeResize="0"/>
          <p:nvPr/>
        </p:nvPicPr>
        <p:blipFill>
          <a:blip r:embed="rId3">
            <a:alphaModFix/>
          </a:blip>
          <a:stretch>
            <a:fillRect/>
          </a:stretch>
        </p:blipFill>
        <p:spPr>
          <a:xfrm>
            <a:off x="526400" y="1339250"/>
            <a:ext cx="6151125" cy="147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comments</a:t>
            </a:r>
            <a:endParaRPr/>
          </a:p>
        </p:txBody>
      </p:sp>
      <p:sp>
        <p:nvSpPr>
          <p:cNvPr id="202" name="Google Shape;202;p3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latin typeface="Arial"/>
                <a:ea typeface="Arial"/>
                <a:cs typeface="Arial"/>
                <a:sym typeface="Arial"/>
              </a:rPr>
              <a:t>In the start of the project we discussed our goal for the project , to learn the tokens words , count the token words and predict the author for the text with the count and words vector </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We then started our process to visualize the results of the words and the token</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We created the count of the tokens , removed stop words</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We create tokenizer manually to improve the accuracy of the vectorizer </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We then transformed the features into the hashed vector feature </a:t>
            </a:r>
            <a:endParaRPr sz="1600">
              <a:latin typeface="Arial"/>
              <a:ea typeface="Arial"/>
              <a:cs typeface="Arial"/>
              <a:sym typeface="Arial"/>
            </a:endParaRPr>
          </a:p>
          <a:p>
            <a:pPr marL="0" lvl="0" indent="0" algn="l" rtl="0">
              <a:spcBef>
                <a:spcPts val="1200"/>
              </a:spcBef>
              <a:spcAft>
                <a:spcPts val="1200"/>
              </a:spcAft>
              <a:buNone/>
            </a:pPr>
            <a:r>
              <a:rPr lang="en" sz="1600">
                <a:latin typeface="Arial"/>
                <a:ea typeface="Arial"/>
                <a:cs typeface="Arial"/>
                <a:sym typeface="Arial"/>
              </a:rPr>
              <a:t>And then we started our process of machine learning</a:t>
            </a:r>
            <a:endParaRPr sz="16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comments</a:t>
            </a:r>
            <a:endParaRPr/>
          </a:p>
        </p:txBody>
      </p:sp>
      <p:sp>
        <p:nvSpPr>
          <p:cNvPr id="208" name="Google Shape;208;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latin typeface="Arial"/>
                <a:ea typeface="Arial"/>
                <a:cs typeface="Arial"/>
                <a:sym typeface="Arial"/>
              </a:rPr>
              <a:t>At the machine learning stage our main focus was to predict the author for the text based on the token and the words count </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We also find the probability for the text to appear</a:t>
            </a:r>
            <a:endParaRPr sz="1600">
              <a:latin typeface="Arial"/>
              <a:ea typeface="Arial"/>
              <a:cs typeface="Arial"/>
              <a:sym typeface="Arial"/>
            </a:endParaRPr>
          </a:p>
          <a:p>
            <a:pPr marL="0" lvl="0" indent="0" algn="l" rtl="0">
              <a:spcBef>
                <a:spcPts val="1200"/>
              </a:spcBef>
              <a:spcAft>
                <a:spcPts val="0"/>
              </a:spcAft>
              <a:buNone/>
            </a:pPr>
            <a:r>
              <a:rPr lang="en" sz="1600">
                <a:latin typeface="Arial"/>
                <a:ea typeface="Arial"/>
                <a:cs typeface="Arial"/>
                <a:sym typeface="Arial"/>
              </a:rPr>
              <a:t>Finally we were able to do so with the f1 score of 77 % at the validation set</a:t>
            </a:r>
            <a:endParaRPr sz="1600">
              <a:latin typeface="Arial"/>
              <a:ea typeface="Arial"/>
              <a:cs typeface="Arial"/>
              <a:sym typeface="Arial"/>
            </a:endParaRPr>
          </a:p>
          <a:p>
            <a:pPr marL="0" lvl="0" indent="0" algn="l" rtl="0">
              <a:spcBef>
                <a:spcPts val="1200"/>
              </a:spcBef>
              <a:spcAft>
                <a:spcPts val="1200"/>
              </a:spcAft>
              <a:buNone/>
            </a:pPr>
            <a:r>
              <a:rPr lang="en" sz="1600">
                <a:latin typeface="Arial"/>
                <a:ea typeface="Arial"/>
                <a:cs typeface="Arial"/>
                <a:sym typeface="Arial"/>
              </a:rPr>
              <a:t>The idea of starting the project went successfully with the good results </a:t>
            </a:r>
            <a:endParaRPr sz="1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and techniques used</a:t>
            </a:r>
            <a:endParaRPr/>
          </a:p>
        </p:txBody>
      </p:sp>
      <p:sp>
        <p:nvSpPr>
          <p:cNvPr id="70" name="Google Shape;70;p15"/>
          <p:cNvSpPr txBox="1">
            <a:spLocks noGrp="1"/>
          </p:cNvSpPr>
          <p:nvPr>
            <p:ph type="body" idx="1"/>
          </p:nvPr>
        </p:nvSpPr>
        <p:spPr>
          <a:xfrm>
            <a:off x="167325" y="1336950"/>
            <a:ext cx="8520600" cy="368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The tools used for the project are - </a:t>
            </a: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Spark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Python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Google colab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Matplotlib</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NLP: text analysis</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SQL context</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Spark is the platform we chose to do the project we had installed the spark and started the spark session on the python environment.</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We used matplot to visualize the results</a:t>
            </a:r>
            <a:endParaRPr sz="1400">
              <a:latin typeface="Arial"/>
              <a:ea typeface="Arial"/>
              <a:cs typeface="Arial"/>
              <a:sym typeface="Arial"/>
            </a:endParaRPr>
          </a:p>
          <a:p>
            <a:pPr marL="0" lvl="0" indent="0" algn="l" rtl="0">
              <a:spcBef>
                <a:spcPts val="1200"/>
              </a:spcBef>
              <a:spcAft>
                <a:spcPts val="1200"/>
              </a:spcAft>
              <a:buNone/>
            </a:pP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and techniques used</a:t>
            </a:r>
            <a:endParaRPr/>
          </a:p>
        </p:txBody>
      </p:sp>
      <p:sp>
        <p:nvSpPr>
          <p:cNvPr id="76" name="Google Shape;76;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Arial"/>
                <a:ea typeface="Arial"/>
                <a:cs typeface="Arial"/>
                <a:sym typeface="Arial"/>
              </a:rPr>
              <a:t>We used the google </a:t>
            </a:r>
            <a:r>
              <a:rPr lang="en" sz="1400" dirty="0" err="1">
                <a:latin typeface="Arial"/>
                <a:ea typeface="Arial"/>
                <a:cs typeface="Arial"/>
                <a:sym typeface="Arial"/>
              </a:rPr>
              <a:t>colab</a:t>
            </a:r>
            <a:r>
              <a:rPr lang="en" sz="1400" dirty="0">
                <a:latin typeface="Arial"/>
                <a:ea typeface="Arial"/>
                <a:cs typeface="Arial"/>
                <a:sym typeface="Arial"/>
              </a:rPr>
              <a:t> platform to do the project </a:t>
            </a:r>
            <a:endParaRPr sz="1400" dirty="0">
              <a:latin typeface="Arial"/>
              <a:ea typeface="Arial"/>
              <a:cs typeface="Arial"/>
              <a:sym typeface="Arial"/>
            </a:endParaRPr>
          </a:p>
          <a:p>
            <a:pPr marL="0" lvl="0" indent="0" algn="l" rtl="0">
              <a:spcBef>
                <a:spcPts val="1200"/>
              </a:spcBef>
              <a:spcAft>
                <a:spcPts val="0"/>
              </a:spcAft>
              <a:buNone/>
            </a:pPr>
            <a:r>
              <a:rPr lang="en" sz="1400" dirty="0">
                <a:latin typeface="Arial"/>
                <a:ea typeface="Arial"/>
                <a:cs typeface="Arial"/>
                <a:sym typeface="Arial"/>
              </a:rPr>
              <a:t>We used the NLP , as we are doing the text analytics</a:t>
            </a:r>
            <a:endParaRPr sz="1400" dirty="0">
              <a:latin typeface="Arial"/>
              <a:ea typeface="Arial"/>
              <a:cs typeface="Arial"/>
              <a:sym typeface="Arial"/>
            </a:endParaRPr>
          </a:p>
          <a:p>
            <a:pPr marL="0" lvl="0" indent="0" algn="l" rtl="0">
              <a:spcBef>
                <a:spcPts val="1200"/>
              </a:spcBef>
              <a:spcAft>
                <a:spcPts val="0"/>
              </a:spcAft>
              <a:buNone/>
            </a:pPr>
            <a:r>
              <a:rPr lang="en" sz="1400" dirty="0">
                <a:latin typeface="Arial"/>
                <a:ea typeface="Arial"/>
                <a:cs typeface="Arial"/>
                <a:sym typeface="Arial"/>
              </a:rPr>
              <a:t>We also used the SQL context to work on the tables </a:t>
            </a:r>
            <a:endParaRPr sz="1400" dirty="0">
              <a:latin typeface="Arial"/>
              <a:ea typeface="Arial"/>
              <a:cs typeface="Arial"/>
              <a:sym typeface="Arial"/>
            </a:endParaRPr>
          </a:p>
          <a:p>
            <a:pPr marL="0" lvl="0" indent="0" algn="l" rtl="0">
              <a:spcBef>
                <a:spcPts val="1200"/>
              </a:spcBef>
              <a:spcAft>
                <a:spcPts val="0"/>
              </a:spcAft>
              <a:buNone/>
            </a:pPr>
            <a:endParaRPr sz="1400" dirty="0">
              <a:latin typeface="Arial"/>
              <a:ea typeface="Arial"/>
              <a:cs typeface="Arial"/>
              <a:sym typeface="Arial"/>
            </a:endParaRPr>
          </a:p>
          <a:p>
            <a:pPr marL="0" lvl="0" indent="0" algn="l" rtl="0">
              <a:spcBef>
                <a:spcPts val="1200"/>
              </a:spcBef>
              <a:spcAft>
                <a:spcPts val="0"/>
              </a:spcAft>
              <a:buNone/>
            </a:pPr>
            <a:r>
              <a:rPr lang="en" sz="1400" dirty="0">
                <a:latin typeface="Arial"/>
                <a:ea typeface="Arial"/>
                <a:cs typeface="Arial"/>
                <a:sym typeface="Arial"/>
              </a:rPr>
              <a:t>And then for machine learning we used the logistic regression , which gave us good results being a 3 class data </a:t>
            </a:r>
            <a:endParaRPr sz="1400" dirty="0">
              <a:latin typeface="Arial"/>
              <a:ea typeface="Arial"/>
              <a:cs typeface="Arial"/>
              <a:sym typeface="Arial"/>
            </a:endParaRPr>
          </a:p>
          <a:p>
            <a:pPr marL="0" lvl="0" indent="0" algn="l" rtl="0">
              <a:spcBef>
                <a:spcPts val="1200"/>
              </a:spcBef>
              <a:spcAft>
                <a:spcPts val="0"/>
              </a:spcAft>
              <a:buNone/>
            </a:pPr>
            <a:r>
              <a:rPr lang="en" sz="1400" dirty="0">
                <a:latin typeface="Arial"/>
                <a:ea typeface="Arial"/>
                <a:cs typeface="Arial"/>
                <a:sym typeface="Arial"/>
              </a:rPr>
              <a:t>The test data and the train data has been shared as well with the project as well</a:t>
            </a:r>
            <a:endParaRPr sz="1400" dirty="0">
              <a:latin typeface="Arial"/>
              <a:ea typeface="Arial"/>
              <a:cs typeface="Arial"/>
              <a:sym typeface="Arial"/>
            </a:endParaRPr>
          </a:p>
          <a:p>
            <a:pPr marL="0" lvl="0" indent="0" algn="l" rtl="0">
              <a:spcBef>
                <a:spcPts val="1200"/>
              </a:spcBef>
              <a:spcAft>
                <a:spcPts val="0"/>
              </a:spcAft>
              <a:buNone/>
            </a:pPr>
            <a:endParaRPr sz="1400" dirty="0">
              <a:latin typeface="Arial"/>
              <a:ea typeface="Arial"/>
              <a:cs typeface="Arial"/>
              <a:sym typeface="Arial"/>
            </a:endParaRPr>
          </a:p>
          <a:p>
            <a:pPr marL="0" lvl="0" indent="0" algn="l" rtl="0">
              <a:spcBef>
                <a:spcPts val="1200"/>
              </a:spcBef>
              <a:spcAft>
                <a:spcPts val="1200"/>
              </a:spcAft>
              <a:buNone/>
            </a:pPr>
            <a:endParaRPr sz="1400"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03650" y="560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82" name="Google Shape;82;p17"/>
          <p:cNvSpPr txBox="1">
            <a:spLocks noGrp="1"/>
          </p:cNvSpPr>
          <p:nvPr>
            <p:ph type="body" idx="1"/>
          </p:nvPr>
        </p:nvSpPr>
        <p:spPr>
          <a:xfrm>
            <a:off x="145925" y="1162525"/>
            <a:ext cx="7538700" cy="3848100"/>
          </a:xfrm>
          <a:prstGeom prst="rect">
            <a:avLst/>
          </a:prstGeom>
        </p:spPr>
        <p:txBody>
          <a:bodyPr spcFirstLastPara="1" wrap="square" lIns="91425" tIns="91425" rIns="91425" bIns="91425" anchor="t" anchorCtr="0">
            <a:normAutofit/>
          </a:bodyPr>
          <a:lstStyle/>
          <a:p>
            <a:pPr marL="0" lvl="0" indent="0" algn="l" rtl="0">
              <a:spcBef>
                <a:spcPts val="600"/>
              </a:spcBef>
              <a:spcAft>
                <a:spcPts val="0"/>
              </a:spcAft>
              <a:buNone/>
            </a:pPr>
            <a:r>
              <a:rPr lang="en" sz="1400" dirty="0">
                <a:solidFill>
                  <a:srgbClr val="212121"/>
                </a:solidFill>
                <a:latin typeface="Arial"/>
                <a:ea typeface="Arial"/>
                <a:cs typeface="Arial"/>
                <a:sym typeface="Arial"/>
              </a:rPr>
              <a:t>In this notebook, we tried to predict the author of excerpts from horror stories by Edgar Allan Poe, Mary Shelley, and HP Lovecraft. The goal of the notebook is not to get too fancy with the choice of the Algorithms but its more on how can you use Spark to achieve or at least try to achieve what you could do using scikit-learn and pandas. The dataset can be downloaded from the Kaggle competition </a:t>
            </a:r>
            <a:r>
              <a:rPr lang="en" sz="1400" dirty="0" err="1">
                <a:solidFill>
                  <a:srgbClr val="212121"/>
                </a:solidFill>
                <a:latin typeface="Arial"/>
                <a:ea typeface="Arial"/>
                <a:cs typeface="Arial"/>
                <a:sym typeface="Arial"/>
              </a:rPr>
              <a:t>page.According</a:t>
            </a:r>
            <a:r>
              <a:rPr lang="en" sz="1400" dirty="0">
                <a:solidFill>
                  <a:srgbClr val="212121"/>
                </a:solidFill>
                <a:latin typeface="Arial"/>
                <a:ea typeface="Arial"/>
                <a:cs typeface="Arial"/>
                <a:sym typeface="Arial"/>
              </a:rPr>
              <a:t> to the dataset there are three distinct author initials we have already been provided with a mapping of these initials to the actual author which is as follows:</a:t>
            </a:r>
            <a:endParaRPr sz="1400" dirty="0">
              <a:solidFill>
                <a:srgbClr val="212121"/>
              </a:solidFill>
              <a:latin typeface="Arial"/>
              <a:ea typeface="Arial"/>
              <a:cs typeface="Arial"/>
              <a:sym typeface="Arial"/>
            </a:endParaRPr>
          </a:p>
          <a:p>
            <a:pPr marL="0" lvl="0" indent="0" algn="l" rtl="0">
              <a:spcBef>
                <a:spcPts val="600"/>
              </a:spcBef>
              <a:spcAft>
                <a:spcPts val="0"/>
              </a:spcAft>
              <a:buNone/>
            </a:pPr>
            <a:r>
              <a:rPr lang="en" sz="1400" dirty="0">
                <a:solidFill>
                  <a:srgbClr val="212121"/>
                </a:solidFill>
                <a:latin typeface="Arial"/>
                <a:ea typeface="Arial"/>
                <a:cs typeface="Arial"/>
                <a:sym typeface="Arial"/>
              </a:rPr>
              <a:t>EAP - Edgar Allen Poe</a:t>
            </a:r>
            <a:endParaRPr sz="1400" dirty="0">
              <a:solidFill>
                <a:srgbClr val="212121"/>
              </a:solidFill>
              <a:latin typeface="Arial"/>
              <a:ea typeface="Arial"/>
              <a:cs typeface="Arial"/>
              <a:sym typeface="Arial"/>
            </a:endParaRPr>
          </a:p>
          <a:p>
            <a:pPr marL="0" lvl="0" indent="0" algn="l" rtl="0">
              <a:spcBef>
                <a:spcPts val="600"/>
              </a:spcBef>
              <a:spcAft>
                <a:spcPts val="0"/>
              </a:spcAft>
              <a:buNone/>
            </a:pPr>
            <a:r>
              <a:rPr lang="en" sz="1400" dirty="0">
                <a:solidFill>
                  <a:srgbClr val="212121"/>
                </a:solidFill>
                <a:latin typeface="Arial"/>
                <a:ea typeface="Arial"/>
                <a:cs typeface="Arial"/>
                <a:sym typeface="Arial"/>
              </a:rPr>
              <a:t>HPL - HP Lovecraft</a:t>
            </a:r>
            <a:endParaRPr sz="1400" dirty="0">
              <a:solidFill>
                <a:srgbClr val="212121"/>
              </a:solidFill>
              <a:latin typeface="Arial"/>
              <a:ea typeface="Arial"/>
              <a:cs typeface="Arial"/>
              <a:sym typeface="Arial"/>
            </a:endParaRPr>
          </a:p>
          <a:p>
            <a:pPr marL="0" lvl="0" indent="0" algn="l" rtl="0">
              <a:spcBef>
                <a:spcPts val="600"/>
              </a:spcBef>
              <a:spcAft>
                <a:spcPts val="600"/>
              </a:spcAft>
              <a:buNone/>
            </a:pPr>
            <a:r>
              <a:rPr lang="en" sz="1400" dirty="0">
                <a:solidFill>
                  <a:srgbClr val="212121"/>
                </a:solidFill>
                <a:latin typeface="Arial"/>
                <a:ea typeface="Arial"/>
                <a:cs typeface="Arial"/>
                <a:sym typeface="Arial"/>
              </a:rPr>
              <a:t>MWS - Mary Shelley</a:t>
            </a:r>
            <a:endParaRPr sz="1400" dirty="0">
              <a:solidFill>
                <a:srgbClr val="21212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Description of the Problem	</a:t>
            </a:r>
            <a:endParaRPr/>
          </a:p>
        </p:txBody>
      </p:sp>
      <p:sp>
        <p:nvSpPr>
          <p:cNvPr id="88" name="Google Shape;88;p18"/>
          <p:cNvSpPr txBox="1">
            <a:spLocks noGrp="1"/>
          </p:cNvSpPr>
          <p:nvPr>
            <p:ph type="body" idx="1"/>
          </p:nvPr>
        </p:nvSpPr>
        <p:spPr>
          <a:xfrm>
            <a:off x="311700" y="1669375"/>
            <a:ext cx="6958200" cy="25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212121"/>
                </a:solidFill>
                <a:latin typeface="Arial"/>
                <a:ea typeface="Arial"/>
                <a:cs typeface="Arial"/>
                <a:sym typeface="Arial"/>
              </a:rPr>
              <a:t>In the dataset we had been given text from some authors , that we need to analyse and then use some modelling technique that can be used to predict what texts are written by which user </a:t>
            </a:r>
            <a:endParaRPr sz="1400">
              <a:solidFill>
                <a:srgbClr val="212121"/>
              </a:solidFill>
              <a:latin typeface="Arial"/>
              <a:ea typeface="Arial"/>
              <a:cs typeface="Arial"/>
              <a:sym typeface="Arial"/>
            </a:endParaRPr>
          </a:p>
          <a:p>
            <a:pPr marL="0" lvl="0" indent="0" algn="l" rtl="0">
              <a:spcBef>
                <a:spcPts val="1200"/>
              </a:spcBef>
              <a:spcAft>
                <a:spcPts val="0"/>
              </a:spcAft>
              <a:buNone/>
            </a:pPr>
            <a:r>
              <a:rPr lang="en" sz="1400">
                <a:solidFill>
                  <a:srgbClr val="212121"/>
                </a:solidFill>
                <a:latin typeface="Arial"/>
                <a:ea typeface="Arial"/>
                <a:cs typeface="Arial"/>
                <a:sym typeface="Arial"/>
              </a:rPr>
              <a:t>We had been given 2 datasets , the training dataset and the testing dataset</a:t>
            </a:r>
            <a:endParaRPr sz="1400">
              <a:solidFill>
                <a:srgbClr val="212121"/>
              </a:solidFill>
              <a:latin typeface="Arial"/>
              <a:ea typeface="Arial"/>
              <a:cs typeface="Arial"/>
              <a:sym typeface="Arial"/>
            </a:endParaRPr>
          </a:p>
          <a:p>
            <a:pPr marL="0" lvl="0" indent="0" algn="l" rtl="0">
              <a:spcBef>
                <a:spcPts val="1200"/>
              </a:spcBef>
              <a:spcAft>
                <a:spcPts val="1200"/>
              </a:spcAft>
              <a:buNone/>
            </a:pPr>
            <a:r>
              <a:rPr lang="en" sz="1400">
                <a:solidFill>
                  <a:srgbClr val="212121"/>
                </a:solidFill>
                <a:latin typeface="Arial"/>
                <a:ea typeface="Arial"/>
                <a:cs typeface="Arial"/>
                <a:sym typeface="Arial"/>
              </a:rPr>
              <a:t>We tried to analyse the text , create count vectorizer , token vectorizer , transformed the text into vector and then tried to analyse and predict from the token words who the author of the text can be.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 to the Problem</a:t>
            </a:r>
            <a:endParaRPr/>
          </a:p>
        </p:txBody>
      </p:sp>
      <p:sp>
        <p:nvSpPr>
          <p:cNvPr id="94" name="Google Shape;94;p19"/>
          <p:cNvSpPr txBox="1">
            <a:spLocks noGrp="1"/>
          </p:cNvSpPr>
          <p:nvPr>
            <p:ph type="body" idx="1"/>
          </p:nvPr>
        </p:nvSpPr>
        <p:spPr>
          <a:xfrm>
            <a:off x="661150" y="1255050"/>
            <a:ext cx="7673100" cy="327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u="sng">
                <a:latin typeface="Arial"/>
                <a:ea typeface="Arial"/>
                <a:cs typeface="Arial"/>
                <a:sym typeface="Arial"/>
              </a:rPr>
              <a:t>Steps that were followed-</a:t>
            </a:r>
            <a:endParaRPr sz="1400" b="1" u="sng">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1- Creating a spark session and installing all related packages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2- Importing libraries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3- EDA on the dataset</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4- Creating different token and word vectorizer</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5- Creating hashed words </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6- Preparing dataset for the modelling</a:t>
            </a: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7- Machine learning</a:t>
            </a:r>
            <a:endParaRPr sz="14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212925" y="0"/>
            <a:ext cx="7030500" cy="77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Exploratory Data Analysis- </a:t>
            </a:r>
            <a:endParaRPr/>
          </a:p>
        </p:txBody>
      </p:sp>
      <p:sp>
        <p:nvSpPr>
          <p:cNvPr id="100" name="Google Shape;100;p20"/>
          <p:cNvSpPr txBox="1">
            <a:spLocks noGrp="1"/>
          </p:cNvSpPr>
          <p:nvPr>
            <p:ph type="body" idx="1"/>
          </p:nvPr>
        </p:nvSpPr>
        <p:spPr>
          <a:xfrm>
            <a:off x="212925" y="723000"/>
            <a:ext cx="7875000" cy="4241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latin typeface="Arial"/>
                <a:ea typeface="Arial"/>
                <a:cs typeface="Arial"/>
                <a:sym typeface="Arial"/>
              </a:rPr>
              <a:t>We started with checking the label , as in how many unique authors we had </a:t>
            </a: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a:p>
            <a:pPr marL="0" lvl="0" indent="0" algn="l" rtl="0">
              <a:spcBef>
                <a:spcPts val="1200"/>
              </a:spcBef>
              <a:spcAft>
                <a:spcPts val="0"/>
              </a:spcAft>
              <a:buNone/>
            </a:pPr>
            <a:r>
              <a:rPr lang="en">
                <a:latin typeface="Arial"/>
                <a:ea typeface="Arial"/>
                <a:cs typeface="Arial"/>
                <a:sym typeface="Arial"/>
              </a:rPr>
              <a:t>As we see there are 3 authors and most of the text count comes from EAP </a:t>
            </a:r>
            <a:endParaRPr>
              <a:latin typeface="Arial"/>
              <a:ea typeface="Arial"/>
              <a:cs typeface="Arial"/>
              <a:sym typeface="Arial"/>
            </a:endParaRPr>
          </a:p>
          <a:p>
            <a:pPr marL="0" lvl="0" indent="0" algn="l" rtl="0">
              <a:spcBef>
                <a:spcPts val="1200"/>
              </a:spcBef>
              <a:spcAft>
                <a:spcPts val="0"/>
              </a:spcAft>
              <a:buNone/>
            </a:pPr>
            <a:r>
              <a:rPr lang="en">
                <a:latin typeface="Arial"/>
                <a:ea typeface="Arial"/>
                <a:cs typeface="Arial"/>
                <a:sym typeface="Arial"/>
              </a:rPr>
              <a:t>The lowed count of words are from HPL</a:t>
            </a:r>
            <a:endParaRPr>
              <a:latin typeface="Arial"/>
              <a:ea typeface="Arial"/>
              <a:cs typeface="Arial"/>
              <a:sym typeface="Arial"/>
            </a:endParaRPr>
          </a:p>
          <a:p>
            <a:pPr marL="0" lvl="0" indent="0" algn="l" rtl="0">
              <a:spcBef>
                <a:spcPts val="1200"/>
              </a:spcBef>
              <a:spcAft>
                <a:spcPts val="1200"/>
              </a:spcAft>
              <a:buNone/>
            </a:pPr>
            <a:r>
              <a:rPr lang="en">
                <a:latin typeface="Arial"/>
                <a:ea typeface="Arial"/>
                <a:cs typeface="Arial"/>
                <a:sym typeface="Arial"/>
              </a:rPr>
              <a:t>We then tried to check some word tokenizers with the Spark </a:t>
            </a:r>
            <a:endParaRPr>
              <a:latin typeface="Arial"/>
              <a:ea typeface="Arial"/>
              <a:cs typeface="Arial"/>
              <a:sym typeface="Arial"/>
            </a:endParaRPr>
          </a:p>
        </p:txBody>
      </p:sp>
      <p:pic>
        <p:nvPicPr>
          <p:cNvPr id="101" name="Google Shape;101;p20"/>
          <p:cNvPicPr preferRelativeResize="0"/>
          <p:nvPr/>
        </p:nvPicPr>
        <p:blipFill>
          <a:blip r:embed="rId3">
            <a:alphaModFix/>
          </a:blip>
          <a:stretch>
            <a:fillRect/>
          </a:stretch>
        </p:blipFill>
        <p:spPr>
          <a:xfrm>
            <a:off x="1365750" y="1205675"/>
            <a:ext cx="5200901" cy="2581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Tokenizer and NLP Transformer</a:t>
            </a:r>
            <a:endParaRPr/>
          </a:p>
        </p:txBody>
      </p:sp>
      <p:sp>
        <p:nvSpPr>
          <p:cNvPr id="107" name="Google Shape;107;p2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Arial"/>
                <a:ea typeface="Arial"/>
                <a:cs typeface="Arial"/>
                <a:sym typeface="Arial"/>
              </a:rPr>
              <a:t>The Idea behind Tokenizer and NLP transformer is that </a:t>
            </a: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It helps to analyse the count of the words</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It picks up the stop words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It picks up the token words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It helps to transform the text into word vector </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I tried to analyse these libraries on the purpose of learning and analysing how with these work with the Spark session </a:t>
            </a:r>
            <a:endParaRPr sz="1400">
              <a:latin typeface="Arial"/>
              <a:ea typeface="Arial"/>
              <a:cs typeface="Arial"/>
              <a:sym typeface="Arial"/>
            </a:endParaRPr>
          </a:p>
          <a:p>
            <a:pPr marL="0" lvl="0" indent="0" algn="l" rtl="0">
              <a:spcBef>
                <a:spcPts val="1200"/>
              </a:spcBef>
              <a:spcAft>
                <a:spcPts val="1200"/>
              </a:spcAft>
              <a:buNone/>
            </a:pPr>
            <a:r>
              <a:rPr lang="en" sz="1400">
                <a:latin typeface="Arial"/>
                <a:ea typeface="Arial"/>
                <a:cs typeface="Arial"/>
                <a:sym typeface="Arial"/>
              </a:rPr>
              <a:t>Now as we are using tokenizer and vectorizer , we will need to also check how the word cloud of the stopwords / tokens for each user will look like</a:t>
            </a:r>
            <a:endParaRPr sz="14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1582</Words>
  <Application>Microsoft Macintosh PowerPoint</Application>
  <PresentationFormat>On-screen Show (16:9)</PresentationFormat>
  <Paragraphs>227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Amatic SC</vt:lpstr>
      <vt:lpstr>Arial</vt:lpstr>
      <vt:lpstr>Roboto</vt:lpstr>
      <vt:lpstr>Source Code Pro</vt:lpstr>
      <vt:lpstr>Beach Day</vt:lpstr>
      <vt:lpstr>Text Analytics and Machine Learning with Spark</vt:lpstr>
      <vt:lpstr>Idea behind the problem</vt:lpstr>
      <vt:lpstr>Tools and techniques used</vt:lpstr>
      <vt:lpstr>Tools and techniques used</vt:lpstr>
      <vt:lpstr>Problem Statement</vt:lpstr>
      <vt:lpstr>Description of the Problem </vt:lpstr>
      <vt:lpstr>Approach to the Problem</vt:lpstr>
      <vt:lpstr>Exploratory Data Analysis- </vt:lpstr>
      <vt:lpstr>Tokenizer and NLP Transformer</vt:lpstr>
      <vt:lpstr>Word cloud / each author </vt:lpstr>
      <vt:lpstr>Word cloud-eap</vt:lpstr>
      <vt:lpstr>Word cloud-HPL</vt:lpstr>
      <vt:lpstr>Word cloud - mws</vt:lpstr>
      <vt:lpstr>Counting the tokens into hashed feature</vt:lpstr>
      <vt:lpstr>Advanced tokenizer </vt:lpstr>
      <vt:lpstr>Advanced tokenizer output</vt:lpstr>
      <vt:lpstr>Machine learning</vt:lpstr>
      <vt:lpstr>Machine learning</vt:lpstr>
      <vt:lpstr>Machine learning</vt:lpstr>
      <vt:lpstr>Machine learning</vt:lpstr>
      <vt:lpstr>Machine learning</vt:lpstr>
      <vt:lpstr>Machine learning</vt:lpstr>
      <vt:lpstr>comments</vt:lpstr>
      <vt:lpstr>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Analytics and Machine Learning with Spark</dc:title>
  <cp:lastModifiedBy>aditya pathania</cp:lastModifiedBy>
  <cp:revision>1</cp:revision>
  <dcterms:modified xsi:type="dcterms:W3CDTF">2022-03-05T10:30:15Z</dcterms:modified>
</cp:coreProperties>
</file>